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48" d="100"/>
          <a:sy n="48" d="100"/>
        </p:scale>
        <p:origin x="2098" y="6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19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0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6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87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7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9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3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5B9B-E9D8-4405-94D6-F85D0AA8B103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9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5" y="1658661"/>
            <a:ext cx="2895963" cy="1891107"/>
          </a:xfrm>
          <a:prstGeom prst="rect">
            <a:avLst/>
          </a:prstGeom>
          <a:effectLst>
            <a:glow>
              <a:schemeClr val="bg1">
                <a:alpha val="92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165100" stA="0" endPos="65000" dist="50800" dir="5400000" sy="-100000" algn="bl" rotWithShape="0"/>
            <a:softEdge rad="2667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-31102" y="6179363"/>
            <a:ext cx="6858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小売店では出回らない</a:t>
            </a:r>
            <a:endParaRPr kumimoji="1" lang="en-US" altLang="ja-JP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  <a:p>
            <a:pPr algn="ctr"/>
            <a:r>
              <a:rPr kumimoji="1"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プリプリで身がぎっしり詰まった</a:t>
            </a:r>
            <a:endParaRPr kumimoji="1" lang="en-US" altLang="ja-JP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  <a:p>
            <a:pPr algn="ctr"/>
            <a:r>
              <a:rPr kumimoji="1"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蟹鍋、カニ</a:t>
            </a:r>
            <a:r>
              <a:rPr kumimoji="1" lang="ja-JP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しゃぶ</a:t>
            </a:r>
            <a:r>
              <a:rPr kumimoji="1"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、焼き蟹はいかがでしょうか？</a:t>
            </a:r>
            <a:endParaRPr kumimoji="1" lang="en-US" altLang="ja-JP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  <a:p>
            <a:pPr algn="ctr"/>
            <a:endParaRPr kumimoji="1" lang="en-US" altLang="ja-JP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  <a:p>
            <a:pPr algn="ctr"/>
            <a:r>
              <a:rPr kumimoji="1"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家族で食べるのも、お歳暮用に是非！</a:t>
            </a:r>
            <a:endParaRPr kumimoji="1" lang="ja-JP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024" y="836389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国内厳選加工！</a:t>
            </a:r>
            <a:endParaRPr kumimoji="1" lang="en-US" altLang="ja-JP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4" y="1674612"/>
            <a:ext cx="2648248" cy="1786770"/>
          </a:xfrm>
          <a:prstGeom prst="rect">
            <a:avLst/>
          </a:prstGeom>
          <a:effectLst>
            <a:glow rad="127000">
              <a:schemeClr val="tx1"/>
            </a:glow>
            <a:softEdge rad="1016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3" y="3224808"/>
            <a:ext cx="3070275" cy="236829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正方形/長方形 8"/>
          <p:cNvSpPr/>
          <p:nvPr/>
        </p:nvSpPr>
        <p:spPr>
          <a:xfrm rot="21329383">
            <a:off x="3781763" y="204954"/>
            <a:ext cx="3024336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　５０個限定！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772" y="560512"/>
            <a:ext cx="6858002" cy="132343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50800" prstMaterial="matte">
              <a:bevelT w="25400" h="55880" prst="artDeco"/>
              <a:contourClr>
                <a:schemeClr val="bg1"/>
              </a:contourClr>
            </a:sp3d>
          </a:bodyPr>
          <a:lstStyle/>
          <a:p>
            <a:pPr algn="ctr"/>
            <a:r>
              <a:rPr kumimoji="1" lang="ja-JP" altLang="en-US" sz="8000" b="1" spc="50" dirty="0" smtClean="0">
                <a:ln w="11430"/>
                <a:gradFill>
                  <a:gsLst>
                    <a:gs pos="0">
                      <a:schemeClr val="bg1"/>
                    </a:gs>
                    <a:gs pos="49000">
                      <a:srgbClr val="FFC000"/>
                    </a:gs>
                    <a:gs pos="13000">
                      <a:srgbClr val="FFFF00"/>
                    </a:gs>
                    <a:gs pos="50000">
                      <a:srgbClr val="FFFF00"/>
                    </a:gs>
                    <a:gs pos="46000">
                      <a:srgbClr val="FFFF00">
                        <a:lumMod val="27000"/>
                        <a:lumOff val="73000"/>
                      </a:srgbClr>
                    </a:gs>
                    <a:gs pos="71001">
                      <a:srgbClr val="FFC000">
                        <a:lumMod val="90000"/>
                        <a:lumOff val="10000"/>
                      </a:srgbClr>
                    </a:gs>
                    <a:gs pos="94000">
                      <a:schemeClr val="bg1"/>
                    </a:gs>
                    <a:gs pos="100000">
                      <a:schemeClr val="accent6">
                        <a:lumMod val="71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蟹の蔵出し市</a:t>
            </a:r>
            <a:endParaRPr kumimoji="1" lang="ja-JP" altLang="en-US" sz="8000" b="1" spc="50" dirty="0">
              <a:ln w="11430"/>
              <a:gradFill>
                <a:gsLst>
                  <a:gs pos="0">
                    <a:schemeClr val="bg1"/>
                  </a:gs>
                  <a:gs pos="49000">
                    <a:srgbClr val="FFC000"/>
                  </a:gs>
                  <a:gs pos="13000">
                    <a:srgbClr val="FFFF00"/>
                  </a:gs>
                  <a:gs pos="50000">
                    <a:srgbClr val="FFFF00"/>
                  </a:gs>
                  <a:gs pos="46000">
                    <a:srgbClr val="FFFF00">
                      <a:lumMod val="27000"/>
                      <a:lumOff val="73000"/>
                    </a:srgbClr>
                  </a:gs>
                  <a:gs pos="71001">
                    <a:srgbClr val="FFC000">
                      <a:lumMod val="90000"/>
                      <a:lumOff val="10000"/>
                    </a:srgbClr>
                  </a:gs>
                  <a:gs pos="94000">
                    <a:schemeClr val="bg1"/>
                  </a:gs>
                  <a:gs pos="100000">
                    <a:schemeClr val="accent6">
                      <a:lumMod val="71000"/>
                    </a:schemeClr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4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9" y="560512"/>
            <a:ext cx="3140968" cy="235572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85" y="564780"/>
            <a:ext cx="3143003" cy="23557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4" y="3944888"/>
            <a:ext cx="3140968" cy="23557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7" y="3953745"/>
            <a:ext cx="3143003" cy="23378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89" y="-15552"/>
            <a:ext cx="68561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</a:rPr>
              <a:t>生ズワイ蟹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b="1" dirty="0" err="1" smtClean="0">
                <a:solidFill>
                  <a:schemeClr val="bg1"/>
                </a:solidFill>
              </a:rPr>
              <a:t>かにしゃぶ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用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382878"/>
            <a:ext cx="6858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</a:rPr>
              <a:t>生ズワイ蟹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鍋、焼き、蒸し用）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9383" y="2878322"/>
            <a:ext cx="313826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2kg(4</a:t>
            </a:r>
            <a:r>
              <a:rPr lang="ja-JP" altLang="en-US" b="1" dirty="0" smtClean="0">
                <a:solidFill>
                  <a:schemeClr val="bg1"/>
                </a:solidFill>
              </a:rPr>
              <a:t>～</a:t>
            </a:r>
            <a:r>
              <a:rPr lang="en-US" altLang="ja-JP" b="1" dirty="0">
                <a:solidFill>
                  <a:schemeClr val="bg1"/>
                </a:solidFill>
              </a:rPr>
              <a:t>5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人前</a:t>
            </a:r>
            <a:r>
              <a:rPr lang="en-US" altLang="ja-JP" b="1" dirty="0" smtClean="0">
                <a:solidFill>
                  <a:schemeClr val="bg1"/>
                </a:solidFill>
              </a:rPr>
              <a:t>)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\9,800</a:t>
            </a:r>
            <a:r>
              <a:rPr lang="en-US" altLang="ja-JP" sz="1100" b="1" dirty="0" smtClean="0">
                <a:solidFill>
                  <a:schemeClr val="bg1"/>
                </a:solidFill>
              </a:rPr>
              <a:t>(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税込</a:t>
            </a:r>
            <a:r>
              <a:rPr lang="en-US" altLang="ja-JP" sz="1100" b="1" dirty="0" smtClean="0">
                <a:solidFill>
                  <a:schemeClr val="bg1"/>
                </a:solidFill>
              </a:rPr>
              <a:t>)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01007" y="2864768"/>
            <a:ext cx="314300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1kg(2</a:t>
            </a:r>
            <a:r>
              <a:rPr lang="ja-JP" altLang="en-US" b="1" dirty="0" smtClean="0">
                <a:solidFill>
                  <a:schemeClr val="bg1"/>
                </a:solidFill>
              </a:rPr>
              <a:t>～</a:t>
            </a:r>
            <a:r>
              <a:rPr lang="en-US" altLang="ja-JP" b="1" dirty="0" smtClean="0">
                <a:solidFill>
                  <a:schemeClr val="bg1"/>
                </a:solidFill>
              </a:rPr>
              <a:t>3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人前</a:t>
            </a:r>
            <a:r>
              <a:rPr lang="en-US" altLang="ja-JP" b="1" dirty="0" smtClean="0">
                <a:solidFill>
                  <a:schemeClr val="bg1"/>
                </a:solidFill>
              </a:rPr>
              <a:t>)</a:t>
            </a:r>
            <a:r>
              <a:rPr lang="ja-JP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\5,500</a:t>
            </a:r>
            <a:r>
              <a:rPr lang="en-US" altLang="ja-JP" sz="1100" b="1" dirty="0">
                <a:solidFill>
                  <a:schemeClr val="bg1"/>
                </a:solidFill>
              </a:rPr>
              <a:t>(</a:t>
            </a:r>
            <a:r>
              <a:rPr lang="ja-JP" altLang="en-US" sz="1100" b="1" dirty="0">
                <a:solidFill>
                  <a:schemeClr val="bg1"/>
                </a:solidFill>
              </a:rPr>
              <a:t>税込</a:t>
            </a:r>
            <a:r>
              <a:rPr lang="en-US" altLang="ja-JP" sz="1100" b="1" dirty="0" smtClean="0">
                <a:solidFill>
                  <a:schemeClr val="bg1"/>
                </a:solidFill>
              </a:rPr>
              <a:t>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343" y="6209074"/>
            <a:ext cx="314096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2kg(4</a:t>
            </a:r>
            <a:r>
              <a:rPr lang="ja-JP" altLang="en-US" sz="2000" b="1" dirty="0">
                <a:solidFill>
                  <a:schemeClr val="bg1"/>
                </a:solidFill>
              </a:rPr>
              <a:t>～</a:t>
            </a:r>
            <a:r>
              <a:rPr lang="en-US" altLang="ja-JP" sz="2000" b="1" dirty="0">
                <a:solidFill>
                  <a:schemeClr val="bg1"/>
                </a:solidFill>
              </a:rPr>
              <a:t>5</a:t>
            </a:r>
            <a:r>
              <a:rPr lang="ja-JP" altLang="en-US" sz="1200" b="1" dirty="0">
                <a:solidFill>
                  <a:schemeClr val="bg1"/>
                </a:solidFill>
              </a:rPr>
              <a:t>人前</a:t>
            </a:r>
            <a:r>
              <a:rPr lang="en-US" altLang="ja-JP" sz="2000" b="1" dirty="0">
                <a:solidFill>
                  <a:schemeClr val="bg1"/>
                </a:solidFill>
              </a:rPr>
              <a:t>)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\8,800</a:t>
            </a:r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lang="ja-JP" altLang="en-US" sz="1200" b="1" dirty="0">
                <a:solidFill>
                  <a:schemeClr val="bg1"/>
                </a:solidFill>
              </a:rPr>
              <a:t>税込</a:t>
            </a:r>
            <a:r>
              <a:rPr lang="en-US" altLang="ja-JP" sz="1200" b="1" dirty="0">
                <a:solidFill>
                  <a:schemeClr val="bg1"/>
                </a:solidFill>
              </a:rPr>
              <a:t>)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01007" y="6204922"/>
            <a:ext cx="314300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1kg(2</a:t>
            </a:r>
            <a:r>
              <a:rPr lang="ja-JP" altLang="en-US" sz="2000" b="1" dirty="0">
                <a:solidFill>
                  <a:schemeClr val="bg1"/>
                </a:solidFill>
              </a:rPr>
              <a:t>～</a:t>
            </a:r>
            <a:r>
              <a:rPr lang="en-US" altLang="ja-JP" sz="2000" b="1" dirty="0">
                <a:solidFill>
                  <a:schemeClr val="bg1"/>
                </a:solidFill>
              </a:rPr>
              <a:t>3</a:t>
            </a:r>
            <a:r>
              <a:rPr lang="ja-JP" altLang="en-US" sz="1200" b="1" dirty="0">
                <a:solidFill>
                  <a:schemeClr val="bg1"/>
                </a:solidFill>
              </a:rPr>
              <a:t>人前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r>
              <a:rPr lang="ja-JP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ja-JP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\5,000</a:t>
            </a:r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lang="ja-JP" altLang="en-US" sz="1200" b="1" dirty="0">
                <a:solidFill>
                  <a:schemeClr val="bg1"/>
                </a:solidFill>
              </a:rPr>
              <a:t>税込</a:t>
            </a:r>
            <a:r>
              <a:rPr lang="en-US" altLang="ja-JP" sz="1200" b="1" dirty="0">
                <a:solidFill>
                  <a:schemeClr val="bg1"/>
                </a:solidFill>
              </a:rPr>
              <a:t>)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188" y="8509756"/>
            <a:ext cx="6645179" cy="134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46" y="8915270"/>
            <a:ext cx="388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株式会社クラブワン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〒</a:t>
            </a:r>
            <a:r>
              <a:rPr lang="en-US" altLang="ja-JP" sz="2000" dirty="0" smtClean="0"/>
              <a:t>556</a:t>
            </a:r>
            <a:r>
              <a:rPr kumimoji="1" lang="en-US" altLang="ja-JP" sz="2000" dirty="0" smtClean="0"/>
              <a:t>-0016</a:t>
            </a:r>
          </a:p>
          <a:p>
            <a:pPr algn="ctr"/>
            <a:r>
              <a:rPr kumimoji="1" lang="ja-JP" altLang="en-US" sz="2000" dirty="0" smtClean="0"/>
              <a:t>大阪府大阪市浪速区元町</a:t>
            </a:r>
            <a:r>
              <a:rPr kumimoji="1" lang="en-US" altLang="ja-JP" sz="2000" dirty="0" smtClean="0"/>
              <a:t>1-7-22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3771" y="9027061"/>
            <a:ext cx="366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TEL </a:t>
            </a:r>
            <a:r>
              <a:rPr lang="en-US" altLang="ja-JP" sz="1600" dirty="0" smtClean="0"/>
              <a:t>090-9872-4412</a:t>
            </a:r>
            <a:r>
              <a:rPr lang="en-US" altLang="ja-JP" sz="1600" dirty="0"/>
              <a:t>(</a:t>
            </a:r>
            <a:r>
              <a:rPr lang="ja-JP" altLang="en-US" sz="1600" dirty="0"/>
              <a:t>担当</a:t>
            </a:r>
            <a:r>
              <a:rPr lang="en-US" altLang="ja-JP" sz="1600" dirty="0"/>
              <a:t>: </a:t>
            </a:r>
            <a:r>
              <a:rPr lang="ja-JP" altLang="en-US" sz="1600" dirty="0"/>
              <a:t>濱田</a:t>
            </a:r>
            <a:r>
              <a:rPr lang="en-US" altLang="ja-JP" sz="1600" dirty="0" smtClean="0"/>
              <a:t>)</a:t>
            </a:r>
          </a:p>
          <a:p>
            <a:pPr algn="ctr"/>
            <a:r>
              <a:rPr lang="en-US" altLang="ja-JP" sz="1600" dirty="0" smtClean="0"/>
              <a:t>FAX 06-6426-8141</a:t>
            </a:r>
            <a:endParaRPr kumimoji="1" lang="en-US" altLang="ja-JP" sz="1600" dirty="0" smtClean="0"/>
          </a:p>
          <a:p>
            <a:pPr algn="ctr"/>
            <a:r>
              <a:rPr lang="en-US" altLang="ja-JP" sz="1600" dirty="0" err="1" smtClean="0"/>
              <a:t>MAIL:info@crab-one.com</a:t>
            </a:r>
            <a:endParaRPr kumimoji="1" lang="en-US" altLang="ja-JP" sz="16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5700" y="6716481"/>
            <a:ext cx="638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送料　</a:t>
            </a:r>
            <a:r>
              <a:rPr lang="en-US" altLang="ja-JP" sz="1600" dirty="0" smtClean="0">
                <a:solidFill>
                  <a:schemeClr val="bg1"/>
                </a:solidFill>
              </a:rPr>
              <a:t>3kg</a:t>
            </a:r>
            <a:r>
              <a:rPr lang="ja-JP" altLang="en-US" sz="1400" dirty="0" smtClean="0">
                <a:solidFill>
                  <a:schemeClr val="bg1"/>
                </a:solidFill>
              </a:rPr>
              <a:t>までは無料　</a:t>
            </a:r>
            <a:r>
              <a:rPr lang="en-US" altLang="ja-JP" sz="1600" dirty="0" smtClean="0">
                <a:solidFill>
                  <a:schemeClr val="bg1"/>
                </a:solidFill>
              </a:rPr>
              <a:t>3kg</a:t>
            </a:r>
            <a:r>
              <a:rPr lang="ja-JP" altLang="en-US" sz="1100" dirty="0">
                <a:solidFill>
                  <a:schemeClr val="bg1"/>
                </a:solidFill>
              </a:rPr>
              <a:t>以上</a:t>
            </a:r>
            <a:r>
              <a:rPr lang="ja-JP" altLang="en-US" sz="1600" dirty="0">
                <a:solidFill>
                  <a:schemeClr val="bg1"/>
                </a:solidFill>
              </a:rPr>
              <a:t>～</a:t>
            </a:r>
            <a:r>
              <a:rPr lang="en-US" altLang="ja-JP" sz="1600" dirty="0">
                <a:solidFill>
                  <a:schemeClr val="bg1"/>
                </a:solidFill>
              </a:rPr>
              <a:t>10kg \</a:t>
            </a:r>
            <a:r>
              <a:rPr lang="en-US" altLang="ja-JP" sz="1600" dirty="0" smtClean="0">
                <a:solidFill>
                  <a:schemeClr val="bg1"/>
                </a:solidFill>
              </a:rPr>
              <a:t>1,500</a:t>
            </a:r>
            <a:r>
              <a:rPr lang="ja-JP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ja-JP" sz="10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1000" dirty="0" smtClean="0">
                <a:solidFill>
                  <a:schemeClr val="bg1"/>
                </a:solidFill>
              </a:rPr>
              <a:t>北海道及びその他離島は別途請求</a:t>
            </a:r>
            <a:r>
              <a:rPr kumimoji="1" lang="en-US" altLang="ja-JP" sz="10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26" y="7473280"/>
            <a:ext cx="1347063" cy="94217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497207"/>
            <a:ext cx="1391596" cy="91824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4624" y="7165503"/>
            <a:ext cx="3404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↓下記の化粧箱に入れて発送致します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33245" y="8537576"/>
            <a:ext cx="31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↓ご注文の際は注文書を</a:t>
            </a:r>
            <a:r>
              <a:rPr kumimoji="1" lang="en-US" altLang="ja-JP" sz="1200" dirty="0" smtClean="0"/>
              <a:t>FAX</a:t>
            </a:r>
            <a:r>
              <a:rPr kumimoji="1" lang="ja-JP" altLang="en-US" sz="1200" dirty="0" smtClean="0"/>
              <a:t>いただくか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下記、ハマダまでお電話ください</a:t>
            </a:r>
            <a:endParaRPr kumimoji="1" lang="en-US" altLang="ja-JP" sz="12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3733245" y="7257256"/>
            <a:ext cx="3008122" cy="11581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早い者勝ちです！</a:t>
            </a:r>
            <a:r>
              <a:rPr kumimoji="1" lang="en-US" altLang="ja-JP" sz="2400" b="1" dirty="0" smtClean="0"/>
              <a:t/>
            </a:r>
            <a:br>
              <a:rPr kumimoji="1" lang="en-US" altLang="ja-JP" sz="2400" b="1" dirty="0" smtClean="0"/>
            </a:br>
            <a:r>
              <a:rPr kumimoji="1" lang="ja-JP" altLang="en-US" sz="2400" b="1" dirty="0" smtClean="0"/>
              <a:t>売り切れ次第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販売終了致します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20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D7A93E-5182-405B-B8CF-A088E448F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セールスチラシ</Template>
  <TotalTime>0</TotalTime>
  <Words>151</Words>
  <Application>Microsoft Office PowerPoint</Application>
  <PresentationFormat>A4 210 x 297 mm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2018-08-06T10:39:16Z</dcterms:created>
  <dcterms:modified xsi:type="dcterms:W3CDTF">2018-10-18T00:58:23Z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TC027764149991</vt:lpwstr>
  </property>
</Properties>
</file>